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Source Serif 4 Semi Bold"/>
      <p:regular r:id="rId17"/>
    </p:embeddedFont>
    <p:embeddedFont>
      <p:font typeface="Source Serif 4 Semi Bold"/>
      <p:regular r:id="rId18"/>
    </p:embeddedFont>
    <p:embeddedFont>
      <p:font typeface="Source Serif 4 Semi Bold"/>
      <p:regular r:id="rId19"/>
    </p:embeddedFont>
    <p:embeddedFont>
      <p:font typeface="Source Serif 4 Semi Bold"/>
      <p:regular r:id="rId20"/>
    </p:embeddedFont>
    <p:embeddedFont>
      <p:font typeface="Source Sans 3"/>
      <p:regular r:id="rId21"/>
    </p:embeddedFont>
    <p:embeddedFont>
      <p:font typeface="Source Sans 3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image" Target="../media/image-10-4.png"/><Relationship Id="rId5" Type="http://schemas.openxmlformats.org/officeDocument/2006/relationships/image" Target="../media/image-10-5.png"/><Relationship Id="rId6" Type="http://schemas.openxmlformats.org/officeDocument/2006/relationships/slideLayout" Target="../slideLayouts/slideLayout11.xml"/><Relationship Id="rId7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svg"/><Relationship Id="rId4" Type="http://schemas.openxmlformats.org/officeDocument/2006/relationships/slideLayout" Target="../slideLayouts/slideLayout4.xml"/><Relationship Id="rId5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svg"/><Relationship Id="rId3" Type="http://schemas.openxmlformats.org/officeDocument/2006/relationships/image" Target="../media/image-4-3.png"/><Relationship Id="rId4" Type="http://schemas.openxmlformats.org/officeDocument/2006/relationships/slideLayout" Target="../slideLayouts/slideLayout5.xml"/><Relationship Id="rId5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svg"/><Relationship Id="rId3" Type="http://schemas.openxmlformats.org/officeDocument/2006/relationships/image" Target="../media/image-5-3.png"/><Relationship Id="rId4" Type="http://schemas.openxmlformats.org/officeDocument/2006/relationships/image" Target="../media/image-5-4.svg"/><Relationship Id="rId5" Type="http://schemas.openxmlformats.org/officeDocument/2006/relationships/image" Target="../media/image-5-5.png"/><Relationship Id="rId6" Type="http://schemas.openxmlformats.org/officeDocument/2006/relationships/image" Target="../media/image-5-6.svg"/><Relationship Id="rId7" Type="http://schemas.openxmlformats.org/officeDocument/2006/relationships/image" Target="../media/image-5-7.png"/><Relationship Id="rId8" Type="http://schemas.openxmlformats.org/officeDocument/2006/relationships/image" Target="../media/image-5-8.svg"/><Relationship Id="rId9" Type="http://schemas.openxmlformats.org/officeDocument/2006/relationships/image" Target="../media/image-5-9.png"/><Relationship Id="rId10" Type="http://schemas.openxmlformats.org/officeDocument/2006/relationships/image" Target="../media/image-5-10.svg"/><Relationship Id="rId11" Type="http://schemas.openxmlformats.org/officeDocument/2006/relationships/slideLayout" Target="../slideLayouts/slideLayout6.xml"/><Relationship Id="rId1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svg"/><Relationship Id="rId4" Type="http://schemas.openxmlformats.org/officeDocument/2006/relationships/image" Target="../media/image-7-4.png"/><Relationship Id="rId5" Type="http://schemas.openxmlformats.org/officeDocument/2006/relationships/image" Target="../media/image-7-5.svg"/><Relationship Id="rId6" Type="http://schemas.openxmlformats.org/officeDocument/2006/relationships/slideLayout" Target="../slideLayouts/slideLayout8.xml"/><Relationship Id="rId7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sv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5" Type="http://schemas.openxmlformats.org/officeDocument/2006/relationships/slideLayout" Target="../slideLayouts/slideLayout10.xml"/><Relationship Id="rId6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2656761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Customer Shopping Behavior Analysis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4423767"/>
            <a:ext cx="746855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Analyzing 3,900 purchases to uncover insights into spending patterns, customer segments, and product preferences that drive strategic business decisions.</a:t>
            </a:r>
            <a:endParaRPr lang="en-US" sz="18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511975" y="536138"/>
            <a:ext cx="2335411" cy="366474"/>
          </a:xfrm>
          <a:prstGeom prst="roundRect">
            <a:avLst>
              <a:gd name="adj" fmla="val 17876"/>
            </a:avLst>
          </a:prstGeom>
          <a:solidFill>
            <a:srgbClr val="F0D4F7"/>
          </a:solidFill>
          <a:ln/>
        </p:spPr>
      </p:sp>
      <p:sp>
        <p:nvSpPr>
          <p:cNvPr id="3" name="Text 1"/>
          <p:cNvSpPr/>
          <p:nvPr/>
        </p:nvSpPr>
        <p:spPr>
          <a:xfrm>
            <a:off x="1628894" y="594598"/>
            <a:ext cx="2101572" cy="2495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STRATEGIC RECOMMENDATIONS</a:t>
            </a:r>
            <a:endParaRPr lang="en-US" sz="1200" dirty="0"/>
          </a:p>
        </p:txBody>
      </p:sp>
      <p:sp>
        <p:nvSpPr>
          <p:cNvPr id="4" name="Text 2"/>
          <p:cNvSpPr/>
          <p:nvPr/>
        </p:nvSpPr>
        <p:spPr>
          <a:xfrm>
            <a:off x="1511975" y="980599"/>
            <a:ext cx="7046000" cy="5734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5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Driving Growth Through Action</a:t>
            </a:r>
            <a:endParaRPr lang="en-US" sz="360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11975" y="1846421"/>
            <a:ext cx="974765" cy="1169789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2681645" y="2041327"/>
            <a:ext cx="2293739" cy="286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Boost Subscriptions</a:t>
            </a:r>
            <a:endParaRPr lang="en-US" sz="1800" dirty="0"/>
          </a:p>
        </p:txBody>
      </p:sp>
      <p:sp>
        <p:nvSpPr>
          <p:cNvPr id="7" name="Text 4"/>
          <p:cNvSpPr/>
          <p:nvPr/>
        </p:nvSpPr>
        <p:spPr>
          <a:xfrm>
            <a:off x="2681645" y="2444948"/>
            <a:ext cx="10436781" cy="311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Promote exclusive benefits to convert the 73% non-subscribers, especially among repeat buyers.</a:t>
            </a:r>
            <a:endParaRPr lang="en-US" sz="150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1975" y="3016210"/>
            <a:ext cx="974765" cy="1169789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2681645" y="3211116"/>
            <a:ext cx="2293739" cy="286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Loyalty Programs</a:t>
            </a:r>
            <a:endParaRPr lang="en-US" sz="1800" dirty="0"/>
          </a:p>
        </p:txBody>
      </p:sp>
      <p:sp>
        <p:nvSpPr>
          <p:cNvPr id="10" name="Text 6"/>
          <p:cNvSpPr/>
          <p:nvPr/>
        </p:nvSpPr>
        <p:spPr>
          <a:xfrm>
            <a:off x="2681645" y="3614738"/>
            <a:ext cx="10436781" cy="311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Reward returning customers to accelerate their journey into the loyal segment.</a:t>
            </a:r>
            <a:endParaRPr lang="en-US" sz="1500" dirty="0"/>
          </a:p>
        </p:txBody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1975" y="4185999"/>
            <a:ext cx="974765" cy="1169789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2681645" y="4380905"/>
            <a:ext cx="2293739" cy="286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Targeted Marketing</a:t>
            </a:r>
            <a:endParaRPr lang="en-US" sz="1800" dirty="0"/>
          </a:p>
        </p:txBody>
      </p:sp>
      <p:sp>
        <p:nvSpPr>
          <p:cNvPr id="13" name="Text 8"/>
          <p:cNvSpPr/>
          <p:nvPr/>
        </p:nvSpPr>
        <p:spPr>
          <a:xfrm>
            <a:off x="2681645" y="4784527"/>
            <a:ext cx="10436781" cy="311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Focus campaigns on high-revenue young adults and express-shipping users.</a:t>
            </a:r>
            <a:endParaRPr lang="en-US" sz="1500" dirty="0"/>
          </a:p>
        </p:txBody>
      </p:sp>
      <p:pic>
        <p:nvPicPr>
          <p:cNvPr id="14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1975" y="5355788"/>
            <a:ext cx="974765" cy="1169789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2681645" y="5550694"/>
            <a:ext cx="2293739" cy="286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Product Positioning</a:t>
            </a:r>
            <a:endParaRPr lang="en-US" sz="1800" dirty="0"/>
          </a:p>
        </p:txBody>
      </p:sp>
      <p:sp>
        <p:nvSpPr>
          <p:cNvPr id="16" name="Text 10"/>
          <p:cNvSpPr/>
          <p:nvPr/>
        </p:nvSpPr>
        <p:spPr>
          <a:xfrm>
            <a:off x="2681645" y="5954316"/>
            <a:ext cx="10436781" cy="311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Highlight top-rated products like gloves and sandals in promotional campaigns.</a:t>
            </a:r>
            <a:endParaRPr lang="en-US" sz="1500" dirty="0"/>
          </a:p>
        </p:txBody>
      </p:sp>
      <p:pic>
        <p:nvPicPr>
          <p:cNvPr id="17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1975" y="6525578"/>
            <a:ext cx="974765" cy="1169789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2681645" y="6720483"/>
            <a:ext cx="2590800" cy="286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Review Discount Policy</a:t>
            </a:r>
            <a:endParaRPr lang="en-US" sz="1800" dirty="0"/>
          </a:p>
        </p:txBody>
      </p:sp>
      <p:sp>
        <p:nvSpPr>
          <p:cNvPr id="19" name="Text 12"/>
          <p:cNvSpPr/>
          <p:nvPr/>
        </p:nvSpPr>
        <p:spPr>
          <a:xfrm>
            <a:off x="2681645" y="7124105"/>
            <a:ext cx="10436781" cy="311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Balance promotional sales boosts with margin control for sustainable growth.</a:t>
            </a:r>
            <a:endParaRPr lang="en-US" sz="15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837724" y="1557814"/>
            <a:ext cx="1874401" cy="449818"/>
          </a:xfrm>
          <a:prstGeom prst="roundRect">
            <a:avLst>
              <a:gd name="adj" fmla="val 17881"/>
            </a:avLst>
          </a:prstGeom>
          <a:solidFill>
            <a:srgbClr val="F0D4F7"/>
          </a:solidFill>
          <a:ln/>
        </p:spPr>
      </p:sp>
      <p:sp>
        <p:nvSpPr>
          <p:cNvPr id="3" name="Text 1"/>
          <p:cNvSpPr/>
          <p:nvPr/>
        </p:nvSpPr>
        <p:spPr>
          <a:xfrm>
            <a:off x="981313" y="1629608"/>
            <a:ext cx="1587222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DATASET OVERVIEW</a:t>
            </a:r>
            <a:endParaRPr lang="en-US" sz="1500" dirty="0"/>
          </a:p>
        </p:txBody>
      </p:sp>
      <p:sp>
        <p:nvSpPr>
          <p:cNvPr id="4" name="Text 2"/>
          <p:cNvSpPr/>
          <p:nvPr/>
        </p:nvSpPr>
        <p:spPr>
          <a:xfrm>
            <a:off x="837724" y="2103358"/>
            <a:ext cx="6628567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Understanding Our Data</a:t>
            </a:r>
            <a:endParaRPr lang="en-US" sz="4400" dirty="0"/>
          </a:p>
        </p:txBody>
      </p:sp>
      <p:sp>
        <p:nvSpPr>
          <p:cNvPr id="5" name="Text 3"/>
          <p:cNvSpPr/>
          <p:nvPr/>
        </p:nvSpPr>
        <p:spPr>
          <a:xfrm>
            <a:off x="837724" y="3286006"/>
            <a:ext cx="3014305" cy="7898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6200"/>
              </a:lnSpc>
              <a:buNone/>
            </a:pPr>
            <a:r>
              <a:rPr lang="en-US" sz="62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3,900</a:t>
            </a:r>
            <a:endParaRPr lang="en-US" sz="6200" dirty="0"/>
          </a:p>
        </p:txBody>
      </p:sp>
      <p:sp>
        <p:nvSpPr>
          <p:cNvPr id="6" name="Text 4"/>
          <p:cNvSpPr/>
          <p:nvPr/>
        </p:nvSpPr>
        <p:spPr>
          <a:xfrm>
            <a:off x="936784" y="437495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Total Purchases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837724" y="4870490"/>
            <a:ext cx="301430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Transactions analyzed across all categories</a:t>
            </a:r>
            <a:endParaRPr lang="en-US" sz="1850" dirty="0"/>
          </a:p>
        </p:txBody>
      </p:sp>
      <p:sp>
        <p:nvSpPr>
          <p:cNvPr id="8" name="Text 6"/>
          <p:cNvSpPr/>
          <p:nvPr/>
        </p:nvSpPr>
        <p:spPr>
          <a:xfrm>
            <a:off x="4151233" y="3286006"/>
            <a:ext cx="3014305" cy="7898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6200"/>
              </a:lnSpc>
              <a:buNone/>
            </a:pPr>
            <a:r>
              <a:rPr lang="en-US" sz="62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18</a:t>
            </a:r>
            <a:endParaRPr lang="en-US" sz="6200" dirty="0"/>
          </a:p>
        </p:txBody>
      </p:sp>
      <p:sp>
        <p:nvSpPr>
          <p:cNvPr id="9" name="Text 7"/>
          <p:cNvSpPr/>
          <p:nvPr/>
        </p:nvSpPr>
        <p:spPr>
          <a:xfrm>
            <a:off x="4250293" y="437495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Data Points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4151233" y="4870490"/>
            <a:ext cx="301430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Features tracking customer behavior</a:t>
            </a:r>
            <a:endParaRPr lang="en-US" sz="1850" dirty="0"/>
          </a:p>
        </p:txBody>
      </p:sp>
      <p:sp>
        <p:nvSpPr>
          <p:cNvPr id="11" name="Text 9"/>
          <p:cNvSpPr/>
          <p:nvPr/>
        </p:nvSpPr>
        <p:spPr>
          <a:xfrm>
            <a:off x="7464743" y="3286006"/>
            <a:ext cx="3014305" cy="7898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6200"/>
              </a:lnSpc>
              <a:buNone/>
            </a:pPr>
            <a:r>
              <a:rPr lang="en-US" sz="62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50</a:t>
            </a:r>
            <a:endParaRPr lang="en-US" sz="6200" dirty="0"/>
          </a:p>
        </p:txBody>
      </p:sp>
      <p:sp>
        <p:nvSpPr>
          <p:cNvPr id="12" name="Text 10"/>
          <p:cNvSpPr/>
          <p:nvPr/>
        </p:nvSpPr>
        <p:spPr>
          <a:xfrm>
            <a:off x="7563803" y="437495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Locations</a:t>
            </a:r>
            <a:endParaRPr lang="en-US" sz="2200" dirty="0"/>
          </a:p>
        </p:txBody>
      </p:sp>
      <p:sp>
        <p:nvSpPr>
          <p:cNvPr id="13" name="Text 11"/>
          <p:cNvSpPr/>
          <p:nvPr/>
        </p:nvSpPr>
        <p:spPr>
          <a:xfrm>
            <a:off x="7464743" y="4870490"/>
            <a:ext cx="301430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Geographic distribution of customers</a:t>
            </a:r>
            <a:endParaRPr lang="en-US" sz="1850" dirty="0"/>
          </a:p>
        </p:txBody>
      </p:sp>
      <p:sp>
        <p:nvSpPr>
          <p:cNvPr id="14" name="Text 12"/>
          <p:cNvSpPr/>
          <p:nvPr/>
        </p:nvSpPr>
        <p:spPr>
          <a:xfrm>
            <a:off x="10778252" y="3286006"/>
            <a:ext cx="3014424" cy="7898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6200"/>
              </a:lnSpc>
              <a:buNone/>
            </a:pPr>
            <a:r>
              <a:rPr lang="en-US" sz="62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25</a:t>
            </a:r>
            <a:endParaRPr lang="en-US" sz="6200" dirty="0"/>
          </a:p>
        </p:txBody>
      </p:sp>
      <p:sp>
        <p:nvSpPr>
          <p:cNvPr id="15" name="Text 13"/>
          <p:cNvSpPr/>
          <p:nvPr/>
        </p:nvSpPr>
        <p:spPr>
          <a:xfrm>
            <a:off x="10877312" y="437495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Products</a:t>
            </a:r>
            <a:endParaRPr lang="en-US" sz="2200" dirty="0"/>
          </a:p>
        </p:txBody>
      </p:sp>
      <p:sp>
        <p:nvSpPr>
          <p:cNvPr id="16" name="Text 14"/>
          <p:cNvSpPr/>
          <p:nvPr/>
        </p:nvSpPr>
        <p:spPr>
          <a:xfrm>
            <a:off x="10778252" y="4870490"/>
            <a:ext cx="3014424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Unique items purchased</a:t>
            </a:r>
            <a:endParaRPr lang="en-US" sz="1850" dirty="0"/>
          </a:p>
        </p:txBody>
      </p:sp>
      <p:sp>
        <p:nvSpPr>
          <p:cNvPr id="17" name="Text 15"/>
          <p:cNvSpPr/>
          <p:nvPr/>
        </p:nvSpPr>
        <p:spPr>
          <a:xfrm>
            <a:off x="837724" y="5905738"/>
            <a:ext cx="1295495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Dataset includes customer demographics, purchase details, and shopping behavior metrics. Only 37 missing values found in Review Rating column.</a:t>
            </a: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6324124" y="1027628"/>
            <a:ext cx="2054423" cy="465058"/>
          </a:xfrm>
          <a:prstGeom prst="roundRect">
            <a:avLst>
              <a:gd name="adj" fmla="val 17295"/>
            </a:avLst>
          </a:prstGeom>
          <a:noFill/>
          <a:ln w="7620">
            <a:solidFill>
              <a:srgbClr val="BE49DF"/>
            </a:solidFill>
            <a:prstDash val="solid"/>
          </a:ln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75333" y="1164431"/>
            <a:ext cx="191453" cy="19145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762512" y="1107043"/>
            <a:ext cx="1464826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BE49D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PYTHON ANALYSIS</a:t>
            </a:r>
            <a:endParaRPr lang="en-US" sz="1500" dirty="0"/>
          </a:p>
        </p:txBody>
      </p:sp>
      <p:sp>
        <p:nvSpPr>
          <p:cNvPr id="6" name="Text 2"/>
          <p:cNvSpPr/>
          <p:nvPr/>
        </p:nvSpPr>
        <p:spPr>
          <a:xfrm>
            <a:off x="6324124" y="1588413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Data Preparation &amp; Cleaning</a:t>
            </a:r>
            <a:endParaRPr lang="en-US" sz="4400" dirty="0"/>
          </a:p>
        </p:txBody>
      </p:sp>
      <p:sp>
        <p:nvSpPr>
          <p:cNvPr id="7" name="Text 3"/>
          <p:cNvSpPr/>
          <p:nvPr/>
        </p:nvSpPr>
        <p:spPr>
          <a:xfrm>
            <a:off x="6324124" y="359473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Initial Exploration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6324124" y="4185999"/>
            <a:ext cx="34423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Loaded dataset using pandas</a:t>
            </a:r>
            <a:endParaRPr lang="en-US" sz="1850" dirty="0"/>
          </a:p>
        </p:txBody>
      </p:sp>
      <p:sp>
        <p:nvSpPr>
          <p:cNvPr id="9" name="Text 5"/>
          <p:cNvSpPr/>
          <p:nvPr/>
        </p:nvSpPr>
        <p:spPr>
          <a:xfrm>
            <a:off x="6324124" y="4652724"/>
            <a:ext cx="34423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Checked structure with df.info()</a:t>
            </a:r>
            <a:endParaRPr lang="en-US" sz="1850" dirty="0"/>
          </a:p>
        </p:txBody>
      </p:sp>
      <p:sp>
        <p:nvSpPr>
          <p:cNvPr id="10" name="Text 6"/>
          <p:cNvSpPr/>
          <p:nvPr/>
        </p:nvSpPr>
        <p:spPr>
          <a:xfrm>
            <a:off x="6324124" y="5502473"/>
            <a:ext cx="34423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Generated summary statistics</a:t>
            </a:r>
            <a:endParaRPr lang="en-US" sz="1850" dirty="0"/>
          </a:p>
        </p:txBody>
      </p:sp>
      <p:sp>
        <p:nvSpPr>
          <p:cNvPr id="11" name="Text 7"/>
          <p:cNvSpPr/>
          <p:nvPr/>
        </p:nvSpPr>
        <p:spPr>
          <a:xfrm>
            <a:off x="6324124" y="5969198"/>
            <a:ext cx="34423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Identified missing values</a:t>
            </a:r>
            <a:endParaRPr lang="en-US" sz="1850" dirty="0"/>
          </a:p>
        </p:txBody>
      </p:sp>
      <p:sp>
        <p:nvSpPr>
          <p:cNvPr id="12" name="Text 8"/>
          <p:cNvSpPr/>
          <p:nvPr/>
        </p:nvSpPr>
        <p:spPr>
          <a:xfrm>
            <a:off x="10357961" y="359473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Data Enhancement</a:t>
            </a:r>
            <a:endParaRPr lang="en-US" sz="2200" dirty="0"/>
          </a:p>
        </p:txBody>
      </p:sp>
      <p:sp>
        <p:nvSpPr>
          <p:cNvPr id="13" name="Text 9"/>
          <p:cNvSpPr/>
          <p:nvPr/>
        </p:nvSpPr>
        <p:spPr>
          <a:xfrm>
            <a:off x="10357961" y="4185999"/>
            <a:ext cx="34423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Imputed missing Review Ratings using median</a:t>
            </a:r>
            <a:endParaRPr lang="en-US" sz="1850" dirty="0"/>
          </a:p>
        </p:txBody>
      </p:sp>
      <p:sp>
        <p:nvSpPr>
          <p:cNvPr id="14" name="Text 10"/>
          <p:cNvSpPr/>
          <p:nvPr/>
        </p:nvSpPr>
        <p:spPr>
          <a:xfrm>
            <a:off x="10357961" y="5035748"/>
            <a:ext cx="34423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Standardized columns to snake_case</a:t>
            </a:r>
            <a:endParaRPr lang="en-US" sz="1850" dirty="0"/>
          </a:p>
        </p:txBody>
      </p:sp>
      <p:sp>
        <p:nvSpPr>
          <p:cNvPr id="15" name="Text 11"/>
          <p:cNvSpPr/>
          <p:nvPr/>
        </p:nvSpPr>
        <p:spPr>
          <a:xfrm>
            <a:off x="10357961" y="5885498"/>
            <a:ext cx="34423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Created age_group bins</a:t>
            </a:r>
            <a:endParaRPr lang="en-US" sz="1850" dirty="0"/>
          </a:p>
        </p:txBody>
      </p:sp>
      <p:sp>
        <p:nvSpPr>
          <p:cNvPr id="16" name="Text 12"/>
          <p:cNvSpPr/>
          <p:nvPr/>
        </p:nvSpPr>
        <p:spPr>
          <a:xfrm>
            <a:off x="10357961" y="6352223"/>
            <a:ext cx="34423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Dropped redundant promo_code_used column</a:t>
            </a:r>
            <a:endParaRPr lang="en-US" sz="18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2405777" y="454700"/>
            <a:ext cx="1162645" cy="309801"/>
          </a:xfrm>
          <a:prstGeom prst="roundRect">
            <a:avLst>
              <a:gd name="adj" fmla="val 17889"/>
            </a:avLst>
          </a:prstGeom>
          <a:solidFill>
            <a:srgbClr val="F0D4F7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2504718" y="543639"/>
            <a:ext cx="131921" cy="13192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702600" y="504111"/>
            <a:ext cx="766882" cy="2109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SQL ANALYSIS</a:t>
            </a:r>
            <a:endParaRPr lang="en-US" sz="1000" dirty="0"/>
          </a:p>
        </p:txBody>
      </p:sp>
      <p:sp>
        <p:nvSpPr>
          <p:cNvPr id="5" name="Text 2"/>
          <p:cNvSpPr/>
          <p:nvPr/>
        </p:nvSpPr>
        <p:spPr>
          <a:xfrm>
            <a:off x="2405777" y="830461"/>
            <a:ext cx="5238750" cy="4851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800"/>
              </a:lnSpc>
              <a:buNone/>
            </a:pPr>
            <a:r>
              <a:rPr lang="en-US" sz="305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Revenue Insights by Gender</a:t>
            </a:r>
            <a:endParaRPr lang="en-US" sz="30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5777" y="1563053"/>
            <a:ext cx="9818846" cy="549854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2405777" y="7247096"/>
            <a:ext cx="9818846" cy="5276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Male customers generate 68% of total revenue, representing a significant opportunity to better engage female shoppers through targeted campaigns.</a:t>
            </a:r>
            <a:endParaRPr lang="en-US" sz="12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073944"/>
            <a:ext cx="10286286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Top-Rated Products Drive Satisfaction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837724" y="2256711"/>
            <a:ext cx="4158734" cy="2329815"/>
          </a:xfrm>
          <a:prstGeom prst="roundRect">
            <a:avLst>
              <a:gd name="adj" fmla="val 4315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1084659" y="2503646"/>
            <a:ext cx="718066" cy="718066"/>
          </a:xfrm>
          <a:prstGeom prst="roundRect">
            <a:avLst>
              <a:gd name="adj" fmla="val 12732932"/>
            </a:avLst>
          </a:prstGeom>
          <a:solidFill>
            <a:srgbClr val="BE49DF"/>
          </a:solidFill>
          <a:ln/>
        </p:spPr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282065" y="2701052"/>
            <a:ext cx="323136" cy="323136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84659" y="346102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Gloves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84659" y="3956566"/>
            <a:ext cx="366486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3.86 rating</a:t>
            </a:r>
            <a:endParaRPr lang="en-US" sz="1850" dirty="0"/>
          </a:p>
        </p:txBody>
      </p:sp>
      <p:sp>
        <p:nvSpPr>
          <p:cNvPr id="8" name="Shape 5"/>
          <p:cNvSpPr/>
          <p:nvPr/>
        </p:nvSpPr>
        <p:spPr>
          <a:xfrm>
            <a:off x="5235773" y="2256711"/>
            <a:ext cx="4158734" cy="2329815"/>
          </a:xfrm>
          <a:prstGeom prst="roundRect">
            <a:avLst>
              <a:gd name="adj" fmla="val 4315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5482709" y="2503646"/>
            <a:ext cx="718066" cy="718066"/>
          </a:xfrm>
          <a:prstGeom prst="roundRect">
            <a:avLst>
              <a:gd name="adj" fmla="val 12732932"/>
            </a:avLst>
          </a:prstGeom>
          <a:solidFill>
            <a:srgbClr val="BE49DF"/>
          </a:solidFill>
          <a:ln/>
        </p:spPr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80115" y="2701052"/>
            <a:ext cx="323136" cy="323136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5482709" y="346102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Sandals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5482709" y="3956566"/>
            <a:ext cx="366486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3.84 rating</a:t>
            </a:r>
            <a:endParaRPr lang="en-US" sz="1850" dirty="0"/>
          </a:p>
        </p:txBody>
      </p:sp>
      <p:sp>
        <p:nvSpPr>
          <p:cNvPr id="13" name="Shape 9"/>
          <p:cNvSpPr/>
          <p:nvPr/>
        </p:nvSpPr>
        <p:spPr>
          <a:xfrm>
            <a:off x="9633823" y="2256711"/>
            <a:ext cx="4158853" cy="2329815"/>
          </a:xfrm>
          <a:prstGeom prst="roundRect">
            <a:avLst>
              <a:gd name="adj" fmla="val 4315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14" name="Shape 10"/>
          <p:cNvSpPr/>
          <p:nvPr/>
        </p:nvSpPr>
        <p:spPr>
          <a:xfrm>
            <a:off x="9880759" y="2503646"/>
            <a:ext cx="718066" cy="718066"/>
          </a:xfrm>
          <a:prstGeom prst="roundRect">
            <a:avLst>
              <a:gd name="adj" fmla="val 12732932"/>
            </a:avLst>
          </a:prstGeom>
          <a:solidFill>
            <a:srgbClr val="BE49DF"/>
          </a:solidFill>
          <a:ln/>
        </p:spPr>
      </p:sp>
      <p:pic>
        <p:nvPicPr>
          <p:cNvPr id="15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078164" y="2701052"/>
            <a:ext cx="323136" cy="323136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9880759" y="346102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Boots</a:t>
            </a:r>
            <a:endParaRPr lang="en-US" sz="2200" dirty="0"/>
          </a:p>
        </p:txBody>
      </p:sp>
      <p:sp>
        <p:nvSpPr>
          <p:cNvPr id="17" name="Text 12"/>
          <p:cNvSpPr/>
          <p:nvPr/>
        </p:nvSpPr>
        <p:spPr>
          <a:xfrm>
            <a:off x="9880759" y="3956566"/>
            <a:ext cx="366498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3.82 rating</a:t>
            </a:r>
            <a:endParaRPr lang="en-US" sz="1850" dirty="0"/>
          </a:p>
        </p:txBody>
      </p:sp>
      <p:sp>
        <p:nvSpPr>
          <p:cNvPr id="18" name="Shape 13"/>
          <p:cNvSpPr/>
          <p:nvPr/>
        </p:nvSpPr>
        <p:spPr>
          <a:xfrm>
            <a:off x="837724" y="4825841"/>
            <a:ext cx="6357818" cy="2329815"/>
          </a:xfrm>
          <a:prstGeom prst="roundRect">
            <a:avLst>
              <a:gd name="adj" fmla="val 4315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19" name="Shape 14"/>
          <p:cNvSpPr/>
          <p:nvPr/>
        </p:nvSpPr>
        <p:spPr>
          <a:xfrm>
            <a:off x="1084659" y="5072777"/>
            <a:ext cx="718066" cy="718066"/>
          </a:xfrm>
          <a:prstGeom prst="roundRect">
            <a:avLst>
              <a:gd name="adj" fmla="val 12732932"/>
            </a:avLst>
          </a:prstGeom>
          <a:solidFill>
            <a:srgbClr val="BE49DF"/>
          </a:solidFill>
          <a:ln/>
        </p:spPr>
      </p:sp>
      <p:pic>
        <p:nvPicPr>
          <p:cNvPr id="20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82065" y="5270182"/>
            <a:ext cx="323136" cy="323136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1084659" y="603015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Hat</a:t>
            </a:r>
            <a:endParaRPr lang="en-US" sz="2200" dirty="0"/>
          </a:p>
        </p:txBody>
      </p:sp>
      <p:sp>
        <p:nvSpPr>
          <p:cNvPr id="22" name="Text 16"/>
          <p:cNvSpPr/>
          <p:nvPr/>
        </p:nvSpPr>
        <p:spPr>
          <a:xfrm>
            <a:off x="1084659" y="6525697"/>
            <a:ext cx="586394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3.80 rating</a:t>
            </a:r>
            <a:endParaRPr lang="en-US" sz="1850" dirty="0"/>
          </a:p>
        </p:txBody>
      </p:sp>
      <p:sp>
        <p:nvSpPr>
          <p:cNvPr id="23" name="Shape 17"/>
          <p:cNvSpPr/>
          <p:nvPr/>
        </p:nvSpPr>
        <p:spPr>
          <a:xfrm>
            <a:off x="7434858" y="4825841"/>
            <a:ext cx="6357818" cy="2329815"/>
          </a:xfrm>
          <a:prstGeom prst="roundRect">
            <a:avLst>
              <a:gd name="adj" fmla="val 4315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24" name="Shape 18"/>
          <p:cNvSpPr/>
          <p:nvPr/>
        </p:nvSpPr>
        <p:spPr>
          <a:xfrm>
            <a:off x="7681793" y="5072777"/>
            <a:ext cx="718066" cy="718066"/>
          </a:xfrm>
          <a:prstGeom prst="roundRect">
            <a:avLst>
              <a:gd name="adj" fmla="val 12732932"/>
            </a:avLst>
          </a:prstGeom>
          <a:solidFill>
            <a:srgbClr val="BE49DF"/>
          </a:solidFill>
          <a:ln/>
        </p:spPr>
      </p:sp>
      <p:pic>
        <p:nvPicPr>
          <p:cNvPr id="25" name="Image 4" descr="preencoded.png">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879199" y="5270182"/>
            <a:ext cx="323136" cy="323136"/>
          </a:xfrm>
          <a:prstGeom prst="rect">
            <a:avLst/>
          </a:prstGeom>
        </p:spPr>
      </p:pic>
      <p:sp>
        <p:nvSpPr>
          <p:cNvPr id="26" name="Text 19"/>
          <p:cNvSpPr/>
          <p:nvPr/>
        </p:nvSpPr>
        <p:spPr>
          <a:xfrm>
            <a:off x="7681793" y="603015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Skirt</a:t>
            </a:r>
            <a:endParaRPr lang="en-US" sz="2200" dirty="0"/>
          </a:p>
        </p:txBody>
      </p:sp>
      <p:sp>
        <p:nvSpPr>
          <p:cNvPr id="27" name="Text 20"/>
          <p:cNvSpPr/>
          <p:nvPr/>
        </p:nvSpPr>
        <p:spPr>
          <a:xfrm>
            <a:off x="7681793" y="6525697"/>
            <a:ext cx="586394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3.78 rating</a:t>
            </a:r>
            <a:endParaRPr lang="en-US" sz="18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203127"/>
            <a:ext cx="897636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Customer Segmentation Analysis</a:t>
            </a:r>
            <a:endParaRPr lang="en-US" sz="44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7724" y="2535317"/>
            <a:ext cx="7539395" cy="3952042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2418040" y="6517838"/>
            <a:ext cx="239316" cy="239316"/>
          </a:xfrm>
          <a:prstGeom prst="roundRect">
            <a:avLst>
              <a:gd name="adj" fmla="val 7642"/>
            </a:avLst>
          </a:prstGeom>
          <a:solidFill>
            <a:srgbClr val="350B41"/>
          </a:solidFill>
          <a:ln/>
        </p:spPr>
      </p:sp>
      <p:sp>
        <p:nvSpPr>
          <p:cNvPr id="5" name="Text 2"/>
          <p:cNvSpPr/>
          <p:nvPr/>
        </p:nvSpPr>
        <p:spPr>
          <a:xfrm>
            <a:off x="2718316" y="6517838"/>
            <a:ext cx="530900" cy="2394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Loyal</a:t>
            </a:r>
            <a:endParaRPr lang="en-US" sz="1850" dirty="0"/>
          </a:p>
        </p:txBody>
      </p:sp>
      <p:sp>
        <p:nvSpPr>
          <p:cNvPr id="6" name="Shape 3"/>
          <p:cNvSpPr/>
          <p:nvPr/>
        </p:nvSpPr>
        <p:spPr>
          <a:xfrm>
            <a:off x="3964424" y="6517838"/>
            <a:ext cx="239316" cy="239316"/>
          </a:xfrm>
          <a:prstGeom prst="roundRect">
            <a:avLst>
              <a:gd name="adj" fmla="val 7642"/>
            </a:avLst>
          </a:prstGeom>
          <a:solidFill>
            <a:srgbClr val="8D1EAC"/>
          </a:solidFill>
          <a:ln/>
        </p:spPr>
      </p:sp>
      <p:sp>
        <p:nvSpPr>
          <p:cNvPr id="7" name="Text 4"/>
          <p:cNvSpPr/>
          <p:nvPr/>
        </p:nvSpPr>
        <p:spPr>
          <a:xfrm>
            <a:off x="4264700" y="6517838"/>
            <a:ext cx="985599" cy="2394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Returning</a:t>
            </a:r>
            <a:endParaRPr lang="en-US" sz="1850" dirty="0"/>
          </a:p>
        </p:txBody>
      </p:sp>
      <p:sp>
        <p:nvSpPr>
          <p:cNvPr id="8" name="Shape 5"/>
          <p:cNvSpPr/>
          <p:nvPr/>
        </p:nvSpPr>
        <p:spPr>
          <a:xfrm>
            <a:off x="5965508" y="6517838"/>
            <a:ext cx="239316" cy="239316"/>
          </a:xfrm>
          <a:prstGeom prst="roundRect">
            <a:avLst>
              <a:gd name="adj" fmla="val 7642"/>
            </a:avLst>
          </a:prstGeom>
          <a:solidFill>
            <a:srgbClr val="C864E4"/>
          </a:solidFill>
          <a:ln/>
        </p:spPr>
      </p:sp>
      <p:sp>
        <p:nvSpPr>
          <p:cNvPr id="9" name="Text 6"/>
          <p:cNvSpPr/>
          <p:nvPr/>
        </p:nvSpPr>
        <p:spPr>
          <a:xfrm>
            <a:off x="6265783" y="6517838"/>
            <a:ext cx="446842" cy="2394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New</a:t>
            </a:r>
            <a:endParaRPr lang="en-US" sz="1850" dirty="0"/>
          </a:p>
        </p:txBody>
      </p:sp>
      <p:sp>
        <p:nvSpPr>
          <p:cNvPr id="10" name="Text 7"/>
          <p:cNvSpPr/>
          <p:nvPr/>
        </p:nvSpPr>
        <p:spPr>
          <a:xfrm>
            <a:off x="8968621" y="2481501"/>
            <a:ext cx="4831556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80% of customers are loyal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, demonstrating strong retention. Focus on converting the 18% returning customers into loyal advocates through targeted engagement.</a:t>
            </a:r>
            <a:endParaRPr lang="en-US" sz="18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673179" y="966192"/>
            <a:ext cx="1868805" cy="376595"/>
          </a:xfrm>
          <a:prstGeom prst="roundRect">
            <a:avLst>
              <a:gd name="adj" fmla="val 17162"/>
            </a:avLst>
          </a:prstGeom>
          <a:noFill/>
          <a:ln w="7620">
            <a:solidFill>
              <a:srgbClr val="BE49DF"/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796171" y="1031438"/>
            <a:ext cx="1622822" cy="2461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200" dirty="0">
                <a:solidFill>
                  <a:srgbClr val="BE49D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SUBSCRIPTION INSIGHTS</a:t>
            </a:r>
            <a:endParaRPr lang="en-US" sz="1200" dirty="0"/>
          </a:p>
        </p:txBody>
      </p:sp>
      <p:sp>
        <p:nvSpPr>
          <p:cNvPr id="5" name="Text 2"/>
          <p:cNvSpPr/>
          <p:nvPr/>
        </p:nvSpPr>
        <p:spPr>
          <a:xfrm>
            <a:off x="673179" y="1419701"/>
            <a:ext cx="7020997" cy="5656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Subscription Status Comparison</a:t>
            </a:r>
            <a:endParaRPr lang="en-US" sz="3550" dirty="0"/>
          </a:p>
        </p:txBody>
      </p:sp>
      <p:sp>
        <p:nvSpPr>
          <p:cNvPr id="6" name="Shape 3"/>
          <p:cNvSpPr/>
          <p:nvPr/>
        </p:nvSpPr>
        <p:spPr>
          <a:xfrm>
            <a:off x="673179" y="2273856"/>
            <a:ext cx="7797641" cy="1982629"/>
          </a:xfrm>
          <a:prstGeom prst="roundRect">
            <a:avLst>
              <a:gd name="adj" fmla="val 4075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D6BADD"/>
            </a:solidFill>
            <a:prstDash val="solid"/>
          </a:ln>
        </p:spPr>
      </p:sp>
      <p:sp>
        <p:nvSpPr>
          <p:cNvPr id="7" name="Shape 4"/>
          <p:cNvSpPr/>
          <p:nvPr/>
        </p:nvSpPr>
        <p:spPr>
          <a:xfrm>
            <a:off x="696039" y="2296716"/>
            <a:ext cx="769382" cy="1936909"/>
          </a:xfrm>
          <a:prstGeom prst="roundRect">
            <a:avLst>
              <a:gd name="adj" fmla="val 6935"/>
            </a:avLst>
          </a:prstGeom>
          <a:solidFill>
            <a:srgbClr val="F0D4F7"/>
          </a:solidFill>
          <a:ln/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2617" y="3120866"/>
            <a:ext cx="288488" cy="288488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1657707" y="2489002"/>
            <a:ext cx="2263021" cy="282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Subscribers</a:t>
            </a:r>
            <a:endParaRPr lang="en-US" sz="1750" dirty="0"/>
          </a:p>
        </p:txBody>
      </p:sp>
      <p:sp>
        <p:nvSpPr>
          <p:cNvPr id="10" name="Text 6"/>
          <p:cNvSpPr/>
          <p:nvPr/>
        </p:nvSpPr>
        <p:spPr>
          <a:xfrm>
            <a:off x="1657707" y="2887266"/>
            <a:ext cx="6597968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1,053 customers</a:t>
            </a:r>
            <a:endParaRPr lang="en-US" sz="1500" dirty="0"/>
          </a:p>
        </p:txBody>
      </p:sp>
      <p:sp>
        <p:nvSpPr>
          <p:cNvPr id="11" name="Text 7"/>
          <p:cNvSpPr/>
          <p:nvPr/>
        </p:nvSpPr>
        <p:spPr>
          <a:xfrm>
            <a:off x="1657707" y="3310414"/>
            <a:ext cx="6597968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$59.49 average spend</a:t>
            </a:r>
            <a:endParaRPr lang="en-US" sz="1500" dirty="0"/>
          </a:p>
        </p:txBody>
      </p:sp>
      <p:sp>
        <p:nvSpPr>
          <p:cNvPr id="12" name="Text 8"/>
          <p:cNvSpPr/>
          <p:nvPr/>
        </p:nvSpPr>
        <p:spPr>
          <a:xfrm>
            <a:off x="1657707" y="3733562"/>
            <a:ext cx="6597968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$62,645 total revenue</a:t>
            </a:r>
            <a:endParaRPr lang="en-US" sz="1500" dirty="0"/>
          </a:p>
        </p:txBody>
      </p:sp>
      <p:sp>
        <p:nvSpPr>
          <p:cNvPr id="13" name="Shape 9"/>
          <p:cNvSpPr/>
          <p:nvPr/>
        </p:nvSpPr>
        <p:spPr>
          <a:xfrm>
            <a:off x="673179" y="4448770"/>
            <a:ext cx="7797641" cy="1982629"/>
          </a:xfrm>
          <a:prstGeom prst="roundRect">
            <a:avLst>
              <a:gd name="adj" fmla="val 4075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D6BADD"/>
            </a:solidFill>
            <a:prstDash val="solid"/>
          </a:ln>
        </p:spPr>
      </p:sp>
      <p:sp>
        <p:nvSpPr>
          <p:cNvPr id="14" name="Shape 10"/>
          <p:cNvSpPr/>
          <p:nvPr/>
        </p:nvSpPr>
        <p:spPr>
          <a:xfrm>
            <a:off x="696039" y="4471630"/>
            <a:ext cx="769382" cy="1936909"/>
          </a:xfrm>
          <a:prstGeom prst="roundRect">
            <a:avLst>
              <a:gd name="adj" fmla="val 6935"/>
            </a:avLst>
          </a:prstGeom>
          <a:solidFill>
            <a:srgbClr val="F0D4F7"/>
          </a:solidFill>
          <a:ln/>
        </p:spPr>
      </p:sp>
      <p:pic>
        <p:nvPicPr>
          <p:cNvPr id="15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32617" y="5295781"/>
            <a:ext cx="288488" cy="288488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1657707" y="4663916"/>
            <a:ext cx="2263021" cy="282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Non-Subscribers</a:t>
            </a:r>
            <a:endParaRPr lang="en-US" sz="1750" dirty="0"/>
          </a:p>
        </p:txBody>
      </p:sp>
      <p:sp>
        <p:nvSpPr>
          <p:cNvPr id="17" name="Text 12"/>
          <p:cNvSpPr/>
          <p:nvPr/>
        </p:nvSpPr>
        <p:spPr>
          <a:xfrm>
            <a:off x="1657707" y="5062180"/>
            <a:ext cx="6597968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2,847 customers</a:t>
            </a:r>
            <a:endParaRPr lang="en-US" sz="1500" dirty="0"/>
          </a:p>
        </p:txBody>
      </p:sp>
      <p:sp>
        <p:nvSpPr>
          <p:cNvPr id="18" name="Text 13"/>
          <p:cNvSpPr/>
          <p:nvPr/>
        </p:nvSpPr>
        <p:spPr>
          <a:xfrm>
            <a:off x="1657707" y="5485328"/>
            <a:ext cx="6597968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$59.87 average spend</a:t>
            </a:r>
            <a:endParaRPr lang="en-US" sz="1500" dirty="0"/>
          </a:p>
        </p:txBody>
      </p:sp>
      <p:sp>
        <p:nvSpPr>
          <p:cNvPr id="19" name="Text 14"/>
          <p:cNvSpPr/>
          <p:nvPr/>
        </p:nvSpPr>
        <p:spPr>
          <a:xfrm>
            <a:off x="1657707" y="5908477"/>
            <a:ext cx="6597968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$170,436 total revenue</a:t>
            </a:r>
            <a:endParaRPr lang="en-US" sz="1500" dirty="0"/>
          </a:p>
        </p:txBody>
      </p:sp>
      <p:sp>
        <p:nvSpPr>
          <p:cNvPr id="20" name="Text 15"/>
          <p:cNvSpPr/>
          <p:nvPr/>
        </p:nvSpPr>
        <p:spPr>
          <a:xfrm>
            <a:off x="673179" y="6647736"/>
            <a:ext cx="7797641" cy="6155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Only 27% of customers subscribe. Among repeat buyers (5+ purchases), 958 are subscribers vs. 2,518 non-subscribers—a major opportunity to convert loyal customers.</a:t>
            </a:r>
            <a:endParaRPr lang="en-US" sz="15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220397" y="470654"/>
            <a:ext cx="6871573" cy="5033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950"/>
              </a:lnSpc>
              <a:buNone/>
            </a:pPr>
            <a:r>
              <a:rPr lang="en-US" sz="315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Revenue Distribution by Age Group</a:t>
            </a:r>
            <a:endParaRPr lang="en-US" sz="31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20397" y="1316355"/>
            <a:ext cx="10189488" cy="570607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220397" y="7214949"/>
            <a:ext cx="10189488" cy="5476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Young adults lead revenue generation, followed closely by middle-aged customers. Revenue is relatively balanced across all age groups, suggesting broad market appeal.</a:t>
            </a:r>
            <a:endParaRPr lang="en-US" sz="13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84741" y="616506"/>
            <a:ext cx="1283256" cy="421362"/>
          </a:xfrm>
          <a:prstGeom prst="roundRect">
            <a:avLst>
              <a:gd name="adj" fmla="val 17880"/>
            </a:avLst>
          </a:prstGeom>
          <a:solidFill>
            <a:srgbClr val="F0D4F7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919162" y="737473"/>
            <a:ext cx="179308" cy="17930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188125" y="683657"/>
            <a:ext cx="745450" cy="2870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POWER BI</a:t>
            </a: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784741" y="1127522"/>
            <a:ext cx="8236148" cy="659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150"/>
              </a:lnSpc>
              <a:buNone/>
            </a:pPr>
            <a:r>
              <a:rPr lang="en-US" sz="415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Interactive Dashboard Overview</a:t>
            </a:r>
            <a:endParaRPr lang="en-US" sz="4150" dirty="0"/>
          </a:p>
        </p:txBody>
      </p:sp>
      <p:sp>
        <p:nvSpPr>
          <p:cNvPr id="6" name="Text 3"/>
          <p:cNvSpPr/>
          <p:nvPr/>
        </p:nvSpPr>
        <p:spPr>
          <a:xfrm>
            <a:off x="2600920" y="3580448"/>
            <a:ext cx="2757845" cy="5605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400"/>
              </a:lnSpc>
              <a:buNone/>
            </a:pPr>
            <a:r>
              <a:rPr lang="en-US" sz="44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27%</a:t>
            </a:r>
            <a:endParaRPr lang="en-US" sz="440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8263" y="2179082"/>
            <a:ext cx="3363278" cy="336327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2660928" y="5822513"/>
            <a:ext cx="2637830" cy="3298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Subscription Rate</a:t>
            </a:r>
            <a:endParaRPr lang="en-US" sz="2050" dirty="0"/>
          </a:p>
        </p:txBody>
      </p:sp>
      <p:sp>
        <p:nvSpPr>
          <p:cNvPr id="9" name="Text 5"/>
          <p:cNvSpPr/>
          <p:nvPr/>
        </p:nvSpPr>
        <p:spPr>
          <a:xfrm>
            <a:off x="784741" y="6286738"/>
            <a:ext cx="6390323" cy="358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Customers with active subscriptions</a:t>
            </a:r>
            <a:endParaRPr lang="en-US" sz="1750" dirty="0"/>
          </a:p>
        </p:txBody>
      </p:sp>
      <p:sp>
        <p:nvSpPr>
          <p:cNvPr id="10" name="Text 6"/>
          <p:cNvSpPr/>
          <p:nvPr/>
        </p:nvSpPr>
        <p:spPr>
          <a:xfrm>
            <a:off x="9271516" y="3580448"/>
            <a:ext cx="2757845" cy="5605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400"/>
              </a:lnSpc>
              <a:buNone/>
            </a:pPr>
            <a:r>
              <a:rPr lang="en-US" sz="44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73%</a:t>
            </a:r>
            <a:endParaRPr lang="en-US" sz="4400" dirty="0"/>
          </a:p>
        </p:txBody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68859" y="2179082"/>
            <a:ext cx="3363278" cy="3363278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9331523" y="5822513"/>
            <a:ext cx="2637830" cy="3298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Non-Subscribers</a:t>
            </a:r>
            <a:endParaRPr lang="en-US" sz="2050" dirty="0"/>
          </a:p>
        </p:txBody>
      </p:sp>
      <p:sp>
        <p:nvSpPr>
          <p:cNvPr id="13" name="Text 8"/>
          <p:cNvSpPr/>
          <p:nvPr/>
        </p:nvSpPr>
        <p:spPr>
          <a:xfrm>
            <a:off x="7455337" y="6286738"/>
            <a:ext cx="6390323" cy="358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Opportunity for conversion</a:t>
            </a:r>
            <a:endParaRPr lang="en-US" sz="1750" dirty="0"/>
          </a:p>
        </p:txBody>
      </p:sp>
      <p:sp>
        <p:nvSpPr>
          <p:cNvPr id="14" name="Text 9"/>
          <p:cNvSpPr/>
          <p:nvPr/>
        </p:nvSpPr>
        <p:spPr>
          <a:xfrm>
            <a:off x="784741" y="6897529"/>
            <a:ext cx="13060918" cy="7172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Dashboard provides real-time filtering by subscription status, gender, category, and shipping type. Key metrics include 3.9K customers, $59.76 average purchase, and 3.75 average rating.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2026-01-13T03:37:23Z</dcterms:created>
  <dcterms:modified xsi:type="dcterms:W3CDTF">2026-01-13T03:37:23Z</dcterms:modified>
</cp:coreProperties>
</file>